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EF8C0-17F3-43CF-936F-DE3DADC0A59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DF95-BDC6-415B-AB65-CE9D7EB55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A0EA-7E9D-4D6F-BA8C-478F89827F5B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E9F9-5466-4EDA-A59F-6807D128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A0EA-7E9D-4D6F-BA8C-478F89827F5B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E9F9-5466-4EDA-A59F-6807D128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ChunkFive Roman" pitchFamily="50" charset="0"/>
              </a:rPr>
              <a:t>Candidates for </a:t>
            </a:r>
            <a:br>
              <a:rPr lang="en-US" sz="5400" b="1" smtClean="0">
                <a:solidFill>
                  <a:schemeClr val="bg1"/>
                </a:solidFill>
                <a:latin typeface="ChunkFive Roman" pitchFamily="50" charset="0"/>
              </a:rPr>
            </a:br>
            <a:r>
              <a:rPr lang="en-US" sz="5400" b="1" smtClean="0">
                <a:solidFill>
                  <a:schemeClr val="bg1"/>
                </a:solidFill>
                <a:latin typeface="ChunkFive Roman" pitchFamily="50" charset="0"/>
              </a:rPr>
              <a:t>Political Office</a:t>
            </a:r>
            <a:endParaRPr lang="en-US" sz="5400" b="1" dirty="0">
              <a:solidFill>
                <a:schemeClr val="bg1"/>
              </a:solidFill>
              <a:latin typeface="ChunkFive Roman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Evaluating Candidates - Education:</a:t>
            </a: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3100" b="1" u="sng" smtClean="0">
                <a:latin typeface="Garamond" panose="02020404030301010803" pitchFamily="18" charset="0"/>
              </a:rPr>
              <a:t>Presidents </a:t>
            </a:r>
            <a:r>
              <a:rPr lang="en-US" sz="3100" b="1" smtClean="0">
                <a:latin typeface="Garamond" panose="02020404030301010803" pitchFamily="18" charset="0"/>
              </a:rPr>
              <a:t>who went to </a:t>
            </a:r>
            <a:r>
              <a:rPr lang="en-US" sz="3100" b="1" u="sng" smtClean="0">
                <a:latin typeface="Garamond" panose="02020404030301010803" pitchFamily="18" charset="0"/>
              </a:rPr>
              <a:t>Harvard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Evaluating Candidates - Experience:</a:t>
            </a: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3100" b="1" u="sng" smtClean="0">
                <a:latin typeface="Garamond" panose="02020404030301010803" pitchFamily="18" charset="0"/>
              </a:rPr>
              <a:t>: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Evaluating Candidates – “The Outsider”: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Incumbent</a:t>
            </a:r>
            <a:r>
              <a:rPr lang="en-US" sz="3600" b="1" smtClean="0">
                <a:latin typeface="Garamond" panose="02020404030301010803" pitchFamily="18" charset="0"/>
              </a:rPr>
              <a:t> – someone running for </a:t>
            </a:r>
            <a:r>
              <a:rPr lang="en-US" sz="3600" b="1" u="sng" smtClean="0">
                <a:latin typeface="Garamond" panose="02020404030301010803" pitchFamily="18" charset="0"/>
              </a:rPr>
              <a:t>reelection</a:t>
            </a:r>
            <a:endParaRPr lang="en-US" sz="2400" b="1" u="sng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Issue Based Platform</a:t>
            </a:r>
            <a:r>
              <a:rPr lang="en-US" sz="3600" b="1" smtClean="0">
                <a:latin typeface="Garamond" panose="02020404030301010803" pitchFamily="18" charset="0"/>
              </a:rPr>
              <a:t> – statement outlining the views of a candidate or party. 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4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Issue Based Platform</a:t>
            </a:r>
            <a:r>
              <a:rPr lang="en-US" sz="3600" b="1" smtClean="0">
                <a:latin typeface="Garamond" panose="02020404030301010803" pitchFamily="18" charset="0"/>
              </a:rPr>
              <a:t> – statement outlining the views of a candidate or party. 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solidFill>
                  <a:schemeClr val="bg1"/>
                </a:solidFill>
                <a:latin typeface="Garamond" panose="02020404030301010803" pitchFamily="18" charset="0"/>
              </a:rPr>
              <a:t>Debates</a:t>
            </a:r>
            <a:r>
              <a:rPr lang="en-US" sz="4800" b="1" smtClean="0">
                <a:solidFill>
                  <a:schemeClr val="bg1"/>
                </a:solidFill>
                <a:latin typeface="Garamond" panose="02020404030301010803" pitchFamily="18" charset="0"/>
              </a:rPr>
              <a:t> – the candidates argue over the issues</a:t>
            </a:r>
            <a:endParaRPr lang="en-US" sz="48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u="sng" smtClean="0">
                <a:solidFill>
                  <a:schemeClr val="bg1"/>
                </a:solidFill>
                <a:latin typeface="Garamond" panose="02020404030301010803" pitchFamily="18" charset="0"/>
              </a:rPr>
              <a:t>Political Advertisements:</a:t>
            </a:r>
            <a:endParaRPr lang="en-US" sz="48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Political Advertisements:</a:t>
            </a:r>
            <a:br>
              <a:rPr lang="en-US" sz="4800" b="1" u="sng" smtClean="0">
                <a:latin typeface="Garamond" panose="02020404030301010803" pitchFamily="18" charset="0"/>
              </a:rPr>
            </a:br>
            <a:r>
              <a:rPr lang="en-US" sz="3600" b="1" u="sng" smtClean="0">
                <a:latin typeface="Garamond" panose="02020404030301010803" pitchFamily="18" charset="0"/>
              </a:rPr>
              <a:t>Negative </a:t>
            </a:r>
            <a:r>
              <a:rPr lang="en-US" sz="3600" b="1" smtClean="0">
                <a:latin typeface="Garamond" panose="02020404030301010803" pitchFamily="18" charset="0"/>
              </a:rPr>
              <a:t>– “attack ads” – Consider the source</a:t>
            </a:r>
            <a:endParaRPr lang="en-US" sz="48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Political Advertisements:</a:t>
            </a:r>
            <a:br>
              <a:rPr lang="en-US" sz="4800" b="1" u="sng" smtClean="0">
                <a:latin typeface="Garamond" panose="02020404030301010803" pitchFamily="18" charset="0"/>
              </a:rPr>
            </a:br>
            <a:r>
              <a:rPr lang="en-US" sz="3600" b="1" u="sng" smtClean="0">
                <a:latin typeface="Garamond" panose="02020404030301010803" pitchFamily="18" charset="0"/>
              </a:rPr>
              <a:t>Bias</a:t>
            </a:r>
            <a:r>
              <a:rPr lang="en-US" sz="3600" b="1" smtClean="0">
                <a:latin typeface="Garamond" panose="02020404030301010803" pitchFamily="18" charset="0"/>
              </a:rPr>
              <a:t> – prejudice against or for a person, </a:t>
            </a:r>
            <a:br>
              <a:rPr lang="en-US" sz="3600" b="1" smtClean="0">
                <a:latin typeface="Garamond" panose="02020404030301010803" pitchFamily="18" charset="0"/>
              </a:rPr>
            </a:br>
            <a:r>
              <a:rPr lang="en-US" sz="3600" b="1" smtClean="0">
                <a:latin typeface="Garamond" panose="02020404030301010803" pitchFamily="18" charset="0"/>
              </a:rPr>
              <a:t>thing or group</a:t>
            </a:r>
            <a:endParaRPr lang="en-US" sz="48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Last Time: Political Parties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Campaign Finance:</a:t>
            </a:r>
            <a:br>
              <a:rPr lang="en-US" sz="4800" b="1" u="sng" smtClean="0">
                <a:latin typeface="Garamond" panose="02020404030301010803" pitchFamily="18" charset="0"/>
              </a:rPr>
            </a:br>
            <a:r>
              <a:rPr lang="en-US" sz="4800" b="1" smtClean="0">
                <a:latin typeface="Garamond" panose="02020404030301010803" pitchFamily="18" charset="0"/>
              </a:rPr>
              <a:t>Candidates rely on donations to pay for campaigns</a:t>
            </a:r>
            <a:endParaRPr lang="en-US" sz="48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2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Campaign Finance: </a:t>
            </a:r>
            <a:r>
              <a:rPr lang="en-US" sz="4800" b="1" smtClean="0">
                <a:latin typeface="Garamond" panose="02020404030301010803" pitchFamily="18" charset="0"/>
              </a:rPr>
              <a:t>Are people / corporations paying for access?</a:t>
            </a:r>
            <a:r>
              <a:rPr lang="en-US" sz="4800" b="1" u="sng" smtClean="0">
                <a:latin typeface="Garamond" panose="02020404030301010803" pitchFamily="18" charset="0"/>
              </a:rPr>
              <a:t/>
            </a:r>
            <a:br>
              <a:rPr lang="en-US" sz="4800" b="1" u="sng" smtClean="0">
                <a:latin typeface="Garamond" panose="02020404030301010803" pitchFamily="18" charset="0"/>
              </a:rPr>
            </a:br>
            <a:r>
              <a:rPr lang="en-US" sz="4800" b="1" smtClean="0">
                <a:latin typeface="Garamond" panose="02020404030301010803" pitchFamily="18" charset="0"/>
              </a:rPr>
              <a:t>There are </a:t>
            </a:r>
            <a:r>
              <a:rPr lang="en-US" sz="4800" b="1" u="sng" smtClean="0">
                <a:latin typeface="Garamond" panose="02020404030301010803" pitchFamily="18" charset="0"/>
              </a:rPr>
              <a:t>limits to donations</a:t>
            </a:r>
            <a:endParaRPr lang="en-US" sz="4800" b="1" u="sng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Campaign Finance: </a:t>
            </a:r>
            <a:r>
              <a:rPr lang="en-US" b="1" smtClean="0">
                <a:latin typeface="Garamond" panose="02020404030301010803" pitchFamily="18" charset="0"/>
              </a:rPr>
              <a:t>to avoid these limits – groups form </a:t>
            </a:r>
            <a:r>
              <a:rPr lang="en-US" b="1" u="sng" smtClean="0">
                <a:latin typeface="Garamond" panose="02020404030301010803" pitchFamily="18" charset="0"/>
              </a:rPr>
              <a:t>PACs (political action committees</a:t>
            </a:r>
            <a:r>
              <a:rPr lang="en-US" b="1" smtClean="0">
                <a:latin typeface="Garamond" panose="02020404030301010803" pitchFamily="18" charset="0"/>
              </a:rPr>
              <a:t>) </a:t>
            </a:r>
            <a:endParaRPr lang="en-US" b="1" u="sng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Campaign Finance: </a:t>
            </a:r>
            <a:r>
              <a:rPr lang="en-US" b="1" smtClean="0">
                <a:latin typeface="Garamond" panose="02020404030301010803" pitchFamily="18" charset="0"/>
              </a:rPr>
              <a:t>there are no limits to donations to Super-PACS</a:t>
            </a:r>
            <a:endParaRPr lang="en-US" b="1" u="sng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7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smtClean="0">
                <a:latin typeface="Garamond" panose="02020404030301010803" pitchFamily="18" charset="0"/>
              </a:rPr>
              <a:t>Campaign Finance: </a:t>
            </a:r>
            <a:r>
              <a:rPr lang="en-US" b="1" smtClean="0">
                <a:latin typeface="Garamond" panose="02020404030301010803" pitchFamily="18" charset="0"/>
              </a:rPr>
              <a:t>Super-PACs support a candidate or party</a:t>
            </a:r>
            <a:endParaRPr lang="en-US" b="1" u="sng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0000"/>
                </a:solidFill>
                <a:latin typeface="Garamond"/>
              </a:rPr>
              <a:t>Benchmark: </a:t>
            </a:r>
            <a:br>
              <a:rPr lang="en-US" b="1" smtClean="0">
                <a:solidFill>
                  <a:srgbClr val="000000"/>
                </a:solidFill>
                <a:latin typeface="Garamond"/>
              </a:rPr>
            </a:b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SS.7.C.2.9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Evaluate candidates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 for political office by analyzing their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qualifications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experience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issue-based platforms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debates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, and </a:t>
            </a:r>
            <a:r>
              <a:rPr lang="en-US" b="1" u="sng" smtClean="0">
                <a:solidFill>
                  <a:srgbClr val="000000"/>
                </a:solidFill>
                <a:latin typeface="Garamond" charset="0"/>
              </a:rPr>
              <a:t>political ads</a:t>
            </a:r>
            <a:r>
              <a:rPr lang="en-US" b="1" smtClean="0">
                <a:solidFill>
                  <a:srgbClr val="000000"/>
                </a:solidFill>
                <a:latin typeface="Garamond" charset="0"/>
              </a:rPr>
              <a:t>. </a:t>
            </a:r>
            <a:r>
              <a:rPr lang="en-US" sz="2800" b="1" smtClean="0">
                <a:solidFill>
                  <a:srgbClr val="000000"/>
                </a:solidFill>
                <a:latin typeface="Garamond" charset="0"/>
              </a:rPr>
              <a:t/>
            </a:r>
            <a:br>
              <a:rPr lang="en-US" sz="2800" b="1" smtClean="0">
                <a:solidFill>
                  <a:srgbClr val="000000"/>
                </a:solidFill>
                <a:latin typeface="Garamond" charset="0"/>
              </a:rPr>
            </a:br>
            <a:r>
              <a:rPr lang="en-US" sz="2800" b="1" smtClean="0">
                <a:solidFill>
                  <a:srgbClr val="000000"/>
                </a:solidFill>
                <a:latin typeface="Garamond" charset="0"/>
              </a:rPr>
              <a:t/>
            </a:r>
            <a:br>
              <a:rPr lang="en-US" sz="2800" b="1" smtClean="0">
                <a:solidFill>
                  <a:srgbClr val="000000"/>
                </a:solidFill>
                <a:latin typeface="Garamond" charset="0"/>
              </a:rPr>
            </a:br>
            <a:endParaRPr lang="en-US" sz="2800" b="1" dirty="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Candidate</a:t>
            </a:r>
            <a:r>
              <a:rPr lang="en-US" sz="3600" b="1" smtClean="0">
                <a:latin typeface="Garamond" panose="02020404030301010803" pitchFamily="18" charset="0"/>
              </a:rPr>
              <a:t> – someone who is running for political office</a:t>
            </a:r>
            <a:br>
              <a:rPr lang="en-US" sz="3600" b="1" smtClean="0">
                <a:latin typeface="Garamond" panose="02020404030301010803" pitchFamily="18" charset="0"/>
              </a:rPr>
            </a:b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800" b="1" u="sng" smtClean="0">
                <a:latin typeface="Garamond" panose="02020404030301010803" pitchFamily="18" charset="0"/>
              </a:rPr>
              <a:t>Constitutional Requirements</a:t>
            </a:r>
            <a:r>
              <a:rPr lang="en-US" sz="2800" u="sng" smtClean="0">
                <a:latin typeface="Garamond" panose="02020404030301010803" pitchFamily="18" charset="0"/>
              </a:rPr>
              <a:t>:</a:t>
            </a:r>
            <a:r>
              <a:rPr lang="en-US" sz="2800" b="1" smtClean="0">
                <a:latin typeface="Garamond" panose="02020404030301010803" pitchFamily="18" charset="0"/>
              </a:rPr>
              <a:t/>
            </a:r>
            <a:br>
              <a:rPr lang="en-US" sz="2800" b="1" smtClean="0">
                <a:latin typeface="Garamond" panose="02020404030301010803" pitchFamily="18" charset="0"/>
              </a:rPr>
            </a:br>
            <a:r>
              <a:rPr lang="en-US" sz="2800" b="1" smtClean="0">
                <a:latin typeface="Garamond" panose="02020404030301010803" pitchFamily="18" charset="0"/>
              </a:rPr>
              <a:t>President – </a:t>
            </a:r>
            <a:r>
              <a:rPr lang="en-US" sz="2800" smtClean="0">
                <a:latin typeface="Garamond" panose="02020404030301010803" pitchFamily="18" charset="0"/>
              </a:rPr>
              <a:t>must be</a:t>
            </a:r>
            <a:r>
              <a:rPr lang="en-US" sz="2800" b="1" smtClean="0">
                <a:latin typeface="Garamond" panose="02020404030301010803" pitchFamily="18" charset="0"/>
              </a:rPr>
              <a:t> “</a:t>
            </a:r>
            <a:r>
              <a:rPr lang="en-US" sz="2800" b="1" u="sng" smtClean="0">
                <a:latin typeface="Garamond" panose="02020404030301010803" pitchFamily="18" charset="0"/>
              </a:rPr>
              <a:t>natural born</a:t>
            </a:r>
            <a:r>
              <a:rPr lang="en-US" sz="2800" b="1" smtClean="0">
                <a:latin typeface="Garamond" panose="02020404030301010803" pitchFamily="18" charset="0"/>
              </a:rPr>
              <a:t>” – </a:t>
            </a:r>
            <a:r>
              <a:rPr lang="en-US" sz="2800" smtClean="0">
                <a:latin typeface="Garamond" panose="02020404030301010803" pitchFamily="18" charset="0"/>
              </a:rPr>
              <a:t>either</a:t>
            </a:r>
            <a:r>
              <a:rPr lang="en-US" sz="2800" b="1" smtClean="0">
                <a:latin typeface="Garamond" panose="02020404030301010803" pitchFamily="18" charset="0"/>
              </a:rPr>
              <a:t> </a:t>
            </a:r>
            <a:r>
              <a:rPr lang="en-US" sz="2800" b="1" u="sng" smtClean="0">
                <a:latin typeface="Garamond" panose="02020404030301010803" pitchFamily="18" charset="0"/>
              </a:rPr>
              <a:t>born in the US </a:t>
            </a:r>
            <a:r>
              <a:rPr lang="en-US" sz="2800" smtClean="0">
                <a:latin typeface="Garamond" panose="02020404030301010803" pitchFamily="18" charset="0"/>
              </a:rPr>
              <a:t>or to </a:t>
            </a:r>
            <a:r>
              <a:rPr lang="en-US" sz="2800" b="1" smtClean="0">
                <a:latin typeface="Garamond" panose="02020404030301010803" pitchFamily="18" charset="0"/>
              </a:rPr>
              <a:t>US citizens. </a:t>
            </a:r>
            <a:r>
              <a:rPr lang="en-US" sz="2800" smtClean="0">
                <a:latin typeface="Garamond" panose="02020404030301010803" pitchFamily="18" charset="0"/>
              </a:rPr>
              <a:t>At least</a:t>
            </a:r>
            <a:r>
              <a:rPr lang="en-US" sz="2800" b="1" smtClean="0">
                <a:latin typeface="Garamond" panose="02020404030301010803" pitchFamily="18" charset="0"/>
              </a:rPr>
              <a:t> </a:t>
            </a:r>
            <a:r>
              <a:rPr lang="en-US" sz="2800" b="1" u="sng" smtClean="0">
                <a:latin typeface="Garamond" panose="02020404030301010803" pitchFamily="18" charset="0"/>
              </a:rPr>
              <a:t>one parent must be a citizen </a:t>
            </a:r>
            <a:r>
              <a:rPr lang="en-US" sz="2800" smtClean="0">
                <a:latin typeface="Garamond" panose="02020404030301010803" pitchFamily="18" charset="0"/>
              </a:rPr>
              <a:t>and have lived </a:t>
            </a:r>
            <a:r>
              <a:rPr lang="en-US" sz="2800" b="1" smtClean="0">
                <a:latin typeface="Garamond" panose="02020404030301010803" pitchFamily="18" charset="0"/>
              </a:rPr>
              <a:t>in the US </a:t>
            </a:r>
            <a:r>
              <a:rPr lang="en-US" sz="2800" smtClean="0">
                <a:latin typeface="Garamond" panose="02020404030301010803" pitchFamily="18" charset="0"/>
              </a:rPr>
              <a:t>for </a:t>
            </a:r>
            <a:r>
              <a:rPr lang="en-US" sz="2800" b="1" smtClean="0">
                <a:latin typeface="Garamond" panose="02020404030301010803" pitchFamily="18" charset="0"/>
              </a:rPr>
              <a:t>14 years, </a:t>
            </a:r>
            <a:r>
              <a:rPr lang="en-US" sz="2800" smtClean="0">
                <a:latin typeface="Garamond" panose="02020404030301010803" pitchFamily="18" charset="0"/>
              </a:rPr>
              <a:t>and be</a:t>
            </a:r>
            <a:r>
              <a:rPr lang="en-US" sz="2800" b="1" smtClean="0">
                <a:latin typeface="Garamond" panose="02020404030301010803" pitchFamily="18" charset="0"/>
              </a:rPr>
              <a:t> 35 years old</a:t>
            </a: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24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Constitutional Requirements:</a:t>
            </a: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400" b="1" u="sng" smtClean="0">
                <a:latin typeface="Garamond" panose="02020404030301010803" pitchFamily="18" charset="0"/>
              </a:rPr>
              <a:t>Senate</a:t>
            </a:r>
            <a:r>
              <a:rPr lang="en-US" sz="2400" b="1" smtClean="0">
                <a:latin typeface="Garamond" panose="02020404030301010803" pitchFamily="18" charset="0"/>
              </a:rPr>
              <a:t>: </a:t>
            </a:r>
            <a:r>
              <a:rPr lang="en-US" sz="2400" b="1" u="sng" smtClean="0">
                <a:latin typeface="Garamond" panose="02020404030301010803" pitchFamily="18" charset="0"/>
              </a:rPr>
              <a:t>30 years </a:t>
            </a:r>
            <a:r>
              <a:rPr lang="en-US" sz="2400" smtClean="0">
                <a:latin typeface="Garamond" panose="02020404030301010803" pitchFamily="18" charset="0"/>
              </a:rPr>
              <a:t>old</a:t>
            </a:r>
            <a:r>
              <a:rPr lang="en-US" sz="2400" b="1" smtClean="0">
                <a:latin typeface="Garamond" panose="02020404030301010803" pitchFamily="18" charset="0"/>
              </a:rPr>
              <a:t>, citizen </a:t>
            </a:r>
            <a:r>
              <a:rPr lang="en-US" sz="2400" smtClean="0">
                <a:latin typeface="Garamond" panose="02020404030301010803" pitchFamily="18" charset="0"/>
              </a:rPr>
              <a:t>for </a:t>
            </a:r>
            <a:r>
              <a:rPr lang="en-US" sz="2400" b="1" u="sng" smtClean="0">
                <a:latin typeface="Garamond" panose="02020404030301010803" pitchFamily="18" charset="0"/>
              </a:rPr>
              <a:t>9 years</a:t>
            </a:r>
            <a:r>
              <a:rPr lang="en-US" sz="2400" b="1" smtClean="0">
                <a:latin typeface="Garamond" panose="02020404030301010803" pitchFamily="18" charset="0"/>
              </a:rPr>
              <a:t>, live in the state </a:t>
            </a:r>
            <a:r>
              <a:rPr lang="en-US" sz="2400" smtClean="0">
                <a:latin typeface="Garamond" panose="02020404030301010803" pitchFamily="18" charset="0"/>
              </a:rPr>
              <a:t>they represent</a:t>
            </a:r>
            <a:r>
              <a:rPr lang="en-US" sz="2400" b="1" smtClean="0">
                <a:latin typeface="Garamond" panose="02020404030301010803" pitchFamily="18" charset="0"/>
              </a:rPr>
              <a:t/>
            </a:r>
            <a:br>
              <a:rPr lang="en-US" sz="2400" b="1" smtClean="0">
                <a:latin typeface="Garamond" panose="02020404030301010803" pitchFamily="18" charset="0"/>
              </a:rPr>
            </a:br>
            <a:r>
              <a:rPr lang="en-US" sz="2400" b="1" smtClean="0">
                <a:latin typeface="Garamond" panose="02020404030301010803" pitchFamily="18" charset="0"/>
              </a:rPr>
              <a:t/>
            </a:r>
            <a:br>
              <a:rPr lang="en-US" sz="2400" b="1" smtClean="0">
                <a:latin typeface="Garamond" panose="02020404030301010803" pitchFamily="18" charset="0"/>
              </a:rPr>
            </a:br>
            <a:r>
              <a:rPr lang="en-US" sz="2400" b="1" u="sng" smtClean="0">
                <a:latin typeface="Garamond" panose="02020404030301010803" pitchFamily="18" charset="0"/>
              </a:rPr>
              <a:t>House of Reps</a:t>
            </a:r>
            <a:r>
              <a:rPr lang="en-US" sz="2400" b="1" smtClean="0">
                <a:latin typeface="Garamond" panose="02020404030301010803" pitchFamily="18" charset="0"/>
              </a:rPr>
              <a:t>: </a:t>
            </a:r>
            <a:r>
              <a:rPr lang="en-US" sz="2400" b="1" u="sng" smtClean="0">
                <a:latin typeface="Garamond" panose="02020404030301010803" pitchFamily="18" charset="0"/>
              </a:rPr>
              <a:t>25 years</a:t>
            </a:r>
            <a:r>
              <a:rPr lang="en-US" sz="2400" b="1" smtClean="0">
                <a:latin typeface="Garamond" panose="02020404030301010803" pitchFamily="18" charset="0"/>
              </a:rPr>
              <a:t> </a:t>
            </a:r>
            <a:r>
              <a:rPr lang="en-US" sz="2400" smtClean="0">
                <a:latin typeface="Garamond" panose="02020404030301010803" pitchFamily="18" charset="0"/>
              </a:rPr>
              <a:t>old</a:t>
            </a:r>
            <a:r>
              <a:rPr lang="en-US" sz="2400" b="1" smtClean="0">
                <a:latin typeface="Garamond" panose="02020404030301010803" pitchFamily="18" charset="0"/>
              </a:rPr>
              <a:t>, citizen </a:t>
            </a:r>
            <a:r>
              <a:rPr lang="en-US" sz="2400" smtClean="0">
                <a:latin typeface="Garamond" panose="02020404030301010803" pitchFamily="18" charset="0"/>
              </a:rPr>
              <a:t>for </a:t>
            </a:r>
            <a:r>
              <a:rPr lang="en-US" sz="2400" b="1" u="sng" smtClean="0">
                <a:latin typeface="Garamond" panose="02020404030301010803" pitchFamily="18" charset="0"/>
              </a:rPr>
              <a:t>7 years</a:t>
            </a:r>
            <a:r>
              <a:rPr lang="en-US" sz="2400" b="1" smtClean="0">
                <a:latin typeface="Garamond" panose="02020404030301010803" pitchFamily="18" charset="0"/>
              </a:rPr>
              <a:t> </a:t>
            </a:r>
            <a:r>
              <a:rPr lang="en-US" sz="2400" smtClean="0">
                <a:latin typeface="Garamond" panose="02020404030301010803" pitchFamily="18" charset="0"/>
              </a:rPr>
              <a:t>and</a:t>
            </a:r>
            <a:r>
              <a:rPr lang="en-US" sz="2400" b="1" smtClean="0">
                <a:latin typeface="Garamond" panose="02020404030301010803" pitchFamily="18" charset="0"/>
              </a:rPr>
              <a:t> live in the state </a:t>
            </a:r>
            <a:r>
              <a:rPr lang="en-US" sz="2400" smtClean="0">
                <a:latin typeface="Garamond" panose="02020404030301010803" pitchFamily="18" charset="0"/>
              </a:rPr>
              <a:t>that their district is located</a:t>
            </a:r>
            <a:r>
              <a:rPr lang="en-US" sz="2400" b="1" smtClean="0">
                <a:latin typeface="Garamond" panose="02020404030301010803" pitchFamily="18" charset="0"/>
              </a:rPr>
              <a:t/>
            </a:r>
            <a:br>
              <a:rPr lang="en-US" sz="2400" b="1" smtClean="0">
                <a:latin typeface="Garamond" panose="02020404030301010803" pitchFamily="18" charset="0"/>
              </a:rPr>
            </a:br>
            <a:r>
              <a:rPr lang="en-US" sz="2400" b="1" smtClean="0">
                <a:latin typeface="Garamond" panose="02020404030301010803" pitchFamily="18" charset="0"/>
              </a:rPr>
              <a:t/>
            </a:r>
            <a:br>
              <a:rPr lang="en-US" sz="2400" b="1" smtClean="0">
                <a:latin typeface="Garamond" panose="02020404030301010803" pitchFamily="18" charset="0"/>
              </a:rPr>
            </a:br>
            <a:r>
              <a:rPr lang="en-US" sz="2400" b="1" smtClean="0">
                <a:latin typeface="Garamond" panose="02020404030301010803" pitchFamily="18" charset="0"/>
              </a:rPr>
              <a:t>- Article I, Section II &amp; III</a:t>
            </a: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24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State &amp; Local Requirements:</a:t>
            </a: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400" b="1" smtClean="0">
                <a:latin typeface="Garamond" panose="02020404030301010803" pitchFamily="18" charset="0"/>
              </a:rPr>
              <a:t>There are numerous state &amp; local political positions. For most you must live in the state, district, or town that your plan to represent. Age and citizenship requirements vary. </a:t>
            </a:r>
            <a:endParaRPr lang="en-US" sz="2400" b="1" dirty="0"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Evaluating Candidates:</a:t>
            </a:r>
            <a:r>
              <a:rPr lang="en-US" sz="2000" b="1" smtClean="0">
                <a:latin typeface="Garamond" panose="02020404030301010803" pitchFamily="18" charset="0"/>
              </a:rPr>
              <a:t/>
            </a:r>
            <a:br>
              <a:rPr lang="en-US" sz="2000" b="1" smtClean="0">
                <a:latin typeface="Garamond" panose="02020404030301010803" pitchFamily="18" charset="0"/>
              </a:rPr>
            </a:br>
            <a:r>
              <a:rPr lang="en-US" sz="20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0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b="1" u="sng" smtClean="0">
                <a:latin typeface="Garamond" panose="02020404030301010803" pitchFamily="18" charset="0"/>
              </a:rPr>
              <a:t>Qualifications</a:t>
            </a:r>
            <a:r>
              <a:rPr lang="en-US" sz="2800" b="1" smtClean="0">
                <a:latin typeface="Garamond" panose="02020404030301010803" pitchFamily="18" charset="0"/>
              </a:rPr>
              <a:t> – what past experience would make the candidate good for the job?</a:t>
            </a: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400" b="1" u="sng" smtClean="0">
                <a:solidFill>
                  <a:schemeClr val="bg1"/>
                </a:solidFill>
                <a:latin typeface="Garamond" panose="02020404030301010803" pitchFamily="18" charset="0"/>
              </a:rPr>
              <a:t>Previous Offices Held – Vice President to President: </a:t>
            </a:r>
            <a:br>
              <a:rPr lang="en-US" sz="2400" b="1" u="sng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>14 Vice Presidents who become President – 8 because the President died. 4 Presidents went on to directly become President: John Adams, Thomas Jefferson, Martin Van Buren, &amp; George H. W. Bush</a:t>
            </a:r>
            <a:endParaRPr lang="en-US" sz="24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smtClean="0">
                <a:latin typeface="Garamond" panose="02020404030301010803" pitchFamily="18" charset="0"/>
              </a:rPr>
              <a:t>Evaluating Candidates:</a:t>
            </a:r>
            <a:br>
              <a:rPr lang="en-US" sz="4000" b="1" u="sng" smtClean="0">
                <a:latin typeface="Garamond" panose="02020404030301010803" pitchFamily="18" charset="0"/>
              </a:rPr>
            </a:br>
            <a:endParaRPr lang="en-US" sz="40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smtClean="0">
                <a:latin typeface="Garamond" panose="02020404030301010803" pitchFamily="18" charset="0"/>
              </a:rPr>
              <a:t>Evaluating Candidates Previous Experience:</a:t>
            </a:r>
            <a:r>
              <a:rPr lang="en-US" sz="2000" b="1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000" b="1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b="1" u="sng" smtClean="0">
                <a:latin typeface="Garamond" panose="02020404030301010803" pitchFamily="18" charset="0"/>
              </a:rPr>
              <a:t>Presidents who were military heroes: </a:t>
            </a:r>
            <a:r>
              <a:rPr lang="en-US" sz="2400" b="1" smtClean="0">
                <a:solidFill>
                  <a:schemeClr val="bg1"/>
                </a:solidFill>
                <a:latin typeface="Garamond" panose="02020404030301010803" pitchFamily="18" charset="0"/>
              </a:rPr>
              <a:t>George Washington, Andrew Jackson, William Henry Harrison, Zachary Taylor, Ulysses S. Grant, Rutherford B. Hayes, James Garfield, Benjamin Harrison, William McKinley, Teddy Roosevelt, Harry S. Truman &amp; Dwight D. Eisenhower </a:t>
            </a:r>
            <a:endParaRPr lang="en-US" sz="2400" b="1" dirty="0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Candidates for  Political Office</vt:lpstr>
      <vt:lpstr>Last Time: Political Parties</vt:lpstr>
      <vt:lpstr>Benchmark:  SS.7.C.2.9 Evaluate candidates for political office by analyzing their qualifications, experience, issue-based platforms, debates, and political ads.   </vt:lpstr>
      <vt:lpstr>Candidate – someone who is running for political office  Constitutional Requirements: President – must be “natural born” – either born in the US or to US citizens. At least one parent must be a citizen and have lived in the US for 14 years, and be 35 years old  </vt:lpstr>
      <vt:lpstr>Constitutional Requirements:  Senate: 30 years old, citizen for 9 years, live in the state they represent  House of Reps: 25 years old, citizen for 7 years and live in the state that their district is located  - Article I, Section II &amp; III </vt:lpstr>
      <vt:lpstr>State &amp; Local Requirements:  There are numerous state &amp; local political positions. For most you must live in the state, district, or town that your plan to represent. Age and citizenship requirements vary. </vt:lpstr>
      <vt:lpstr>Evaluating Candidates:  Qualifications – what past experience would make the candidate good for the job?  Previous Offices Held – Vice President to President:  14 Vice Presidents who become President – 8 because the President died. 4 Presidents went on to directly become President: John Adams, Thomas Jefferson, Martin Van Buren, &amp; George H. W. Bush</vt:lpstr>
      <vt:lpstr>Evaluating Candidates: </vt:lpstr>
      <vt:lpstr>Evaluating Candidates Previous Experience: Presidents who were military heroes: George Washington, Andrew Jackson, William Henry Harrison, Zachary Taylor, Ulysses S. Grant, Rutherford B. Hayes, James Garfield, Benjamin Harrison, William McKinley, Teddy Roosevelt, Harry S. Truman &amp; Dwight D. Eisenhower </vt:lpstr>
      <vt:lpstr>Evaluating Candidates - Education: Presidents who went to Harvard</vt:lpstr>
      <vt:lpstr>Evaluating Candidates - Experience: :</vt:lpstr>
      <vt:lpstr>Evaluating Candidates – “The Outsider”:</vt:lpstr>
      <vt:lpstr>Incumbent – someone running for reelection</vt:lpstr>
      <vt:lpstr>Issue Based Platform – statement outlining the views of a candidate or party. </vt:lpstr>
      <vt:lpstr>Issue Based Platform – statement outlining the views of a candidate or party. </vt:lpstr>
      <vt:lpstr>Debates – the candidates argue over the issues</vt:lpstr>
      <vt:lpstr>Political Advertisements:</vt:lpstr>
      <vt:lpstr>Political Advertisements: Negative – “attack ads” – Consider the source</vt:lpstr>
      <vt:lpstr>Political Advertisements: Bias – prejudice against or for a person,  thing or group</vt:lpstr>
      <vt:lpstr>Campaign Finance: Candidates rely on donations to pay for campaigns</vt:lpstr>
      <vt:lpstr>Campaign Finance: Are people / corporations paying for access? There are limits to donations</vt:lpstr>
      <vt:lpstr>Campaign Finance: to avoid these limits – groups form PACs (political action committees) </vt:lpstr>
      <vt:lpstr>Campaign Finance: there are no limits to donations to Super-PACS</vt:lpstr>
      <vt:lpstr>Campaign Finance: Super-PACs support a candidate or party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Candidates for  Political Office</dc:title>
  <dc:creator>Windows User</dc:creator>
  <cp:lastModifiedBy>Heather Foss</cp:lastModifiedBy>
  <cp:revision>4</cp:revision>
  <dcterms:created xsi:type="dcterms:W3CDTF">2016-04-11T21:59:04Z</dcterms:created>
  <dcterms:modified xsi:type="dcterms:W3CDTF">2018-04-05T15:44:43Z</dcterms:modified>
</cp:coreProperties>
</file>