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DFB3-B031-42FE-BF7C-27B7046560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CF0-8398-47A5-9F0B-5EAE1D74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DFB3-B031-42FE-BF7C-27B7046560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1CF0-8398-47A5-9F0B-5EAE1D74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smtClean="0">
                <a:solidFill>
                  <a:schemeClr val="bg1"/>
                </a:solidFill>
                <a:latin typeface="Nexa Rust Slab Black Shadow 01" pitchFamily="50" charset="0"/>
              </a:rPr>
              <a:t>International Organizations</a:t>
            </a:r>
            <a:endParaRPr lang="en-US" sz="6000" dirty="0">
              <a:solidFill>
                <a:schemeClr val="bg1"/>
              </a:solidFill>
              <a:latin typeface="Nexa Rust Slab Black Shadow 01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n-lt"/>
              </a:rPr>
              <a:t>N.A.T.O.</a:t>
            </a:r>
            <a:r>
              <a:rPr lang="en-US" b="1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smtClean="0">
                <a:solidFill>
                  <a:schemeClr val="bg1"/>
                </a:solidFill>
                <a:latin typeface="+mn-lt"/>
              </a:rPr>
            </a:br>
            <a:r>
              <a:rPr lang="en-US" b="1" smtClean="0">
                <a:solidFill>
                  <a:schemeClr val="bg1"/>
                </a:solidFill>
                <a:latin typeface="+mn-lt"/>
              </a:rPr>
              <a:t>North Atlantic Treaty Organization</a:t>
            </a:r>
            <a:endParaRPr lang="en-US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+mn-lt"/>
              </a:rPr>
              <a:t>N.A.T.O. North Atlantic Treaty Organization</a:t>
            </a:r>
            <a:endParaRPr lang="en-US" sz="36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+mn-lt"/>
              </a:rPr>
              <a:t>N.A.T.O. North Atlantic Treaty Organization</a:t>
            </a:r>
            <a:endParaRPr lang="en-US" sz="36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5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+mn-lt"/>
              </a:rPr>
              <a:t>N.G.O. – Non-Governmental Organization</a:t>
            </a:r>
            <a:r>
              <a:rPr lang="en-US" sz="4000" b="1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b="1" smtClean="0">
                <a:solidFill>
                  <a:schemeClr val="bg1"/>
                </a:solidFill>
                <a:latin typeface="+mn-lt"/>
              </a:rPr>
            </a:br>
            <a:r>
              <a:rPr lang="en-US" sz="4800" b="1" u="sng" smtClean="0">
                <a:solidFill>
                  <a:schemeClr val="bg1"/>
                </a:solidFill>
                <a:latin typeface="+mn-lt"/>
              </a:rPr>
              <a:t>International Red Cross &amp; Crescent</a:t>
            </a:r>
            <a:endParaRPr lang="en-US" sz="48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+mn-lt"/>
              </a:rPr>
              <a:t>N.G.O. – Non-Governmental Organization</a:t>
            </a:r>
            <a:r>
              <a:rPr lang="en-US" sz="4000" b="1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b="1" smtClean="0">
                <a:solidFill>
                  <a:schemeClr val="bg1"/>
                </a:solidFill>
                <a:latin typeface="+mn-lt"/>
              </a:rPr>
            </a:br>
            <a:r>
              <a:rPr lang="en-US" sz="4800" b="1" u="sng" smtClean="0">
                <a:solidFill>
                  <a:schemeClr val="bg1"/>
                </a:solidFill>
                <a:latin typeface="+mn-lt"/>
              </a:rPr>
              <a:t>International Red Cross &amp; Crescent</a:t>
            </a:r>
            <a:endParaRPr lang="en-US" sz="48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5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International N.G.O.’s  </a:t>
            </a:r>
            <a:br>
              <a:rPr lang="en-US" b="1" smtClean="0">
                <a:solidFill>
                  <a:schemeClr val="bg1"/>
                </a:solidFill>
                <a:latin typeface="+mn-lt"/>
              </a:rPr>
            </a:br>
            <a:r>
              <a:rPr lang="en-US" b="1" smtClean="0">
                <a:solidFill>
                  <a:schemeClr val="bg1"/>
                </a:solidFill>
                <a:latin typeface="+mn-lt"/>
              </a:rPr>
              <a:t>Non-Governmental Organizations</a:t>
            </a:r>
            <a:endParaRPr lang="en-US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8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n-lt"/>
              </a:rPr>
              <a:t>WTO – World Trade Organization</a:t>
            </a:r>
            <a:endParaRPr lang="en-US" sz="48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6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n-lt"/>
              </a:rPr>
              <a:t>WTO – World Trade Organization</a:t>
            </a:r>
            <a:endParaRPr lang="en-US" sz="48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NAFTA – North American Free Trade Agreement</a:t>
            </a:r>
            <a:endParaRPr lang="en-US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NAFTA – North American Free Trade Agreement</a:t>
            </a:r>
            <a:endParaRPr lang="en-US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+mn-lt"/>
              </a:rPr>
              <a:t>Benchmark: SS.7.C.4.2 </a:t>
            </a:r>
            <a:r>
              <a:rPr lang="en-US" sz="3200" b="1" u="sng" smtClean="0">
                <a:solidFill>
                  <a:schemeClr val="bg1"/>
                </a:solidFill>
                <a:latin typeface="+mn-lt"/>
              </a:rPr>
              <a:t>Recognize </a:t>
            </a:r>
            <a:r>
              <a:rPr lang="en-US" sz="3200" b="1" smtClean="0">
                <a:solidFill>
                  <a:schemeClr val="bg1"/>
                </a:solidFill>
                <a:latin typeface="+mn-lt"/>
              </a:rPr>
              <a:t>government and citizen </a:t>
            </a:r>
            <a:r>
              <a:rPr lang="en-US" sz="3200" b="1" u="sng" smtClean="0">
                <a:solidFill>
                  <a:schemeClr val="bg1"/>
                </a:solidFill>
                <a:latin typeface="+mn-lt"/>
              </a:rPr>
              <a:t>participation in international organizations</a:t>
            </a:r>
            <a:r>
              <a:rPr lang="en-US" sz="3200" b="1" smtClean="0">
                <a:solidFill>
                  <a:schemeClr val="bg1"/>
                </a:solidFill>
                <a:latin typeface="+mn-lt"/>
              </a:rPr>
              <a:t>. 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+mn-lt"/>
              </a:rPr>
              <a:t>International Organizations</a:t>
            </a:r>
            <a:endParaRPr lang="en-US" sz="6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chemeClr val="bg1"/>
                </a:solidFill>
                <a:latin typeface="+mn-lt"/>
              </a:rPr>
              <a:t>United Nations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smtClean="0">
                <a:solidFill>
                  <a:schemeClr val="bg1"/>
                </a:solidFill>
                <a:latin typeface="Cooper Black" panose="0208090404030B020404" pitchFamily="18" charset="0"/>
              </a:rPr>
              <a:t>UN General Assembly</a:t>
            </a:r>
            <a:endParaRPr lang="en-US" sz="6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chemeClr val="bg1"/>
                </a:solidFill>
                <a:latin typeface="+mn-lt"/>
              </a:rPr>
              <a:t>U.N. Security Council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5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200" b="1" smtClean="0">
                <a:solidFill>
                  <a:schemeClr val="bg1"/>
                </a:solidFill>
              </a:rPr>
              <a:t>UN Security Council Veto Power</a:t>
            </a:r>
            <a:br>
              <a:rPr lang="en-US" sz="52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Permanent Members Have Veto</a:t>
            </a:r>
            <a:endParaRPr lang="en-US" sz="5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chemeClr val="bg1"/>
                </a:solidFill>
                <a:latin typeface="+mn-lt"/>
              </a:rPr>
              <a:t>U.N. Peacekeeping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n-lt"/>
              </a:rPr>
              <a:t>UNICEF:</a:t>
            </a:r>
            <a:br>
              <a:rPr lang="en-US" sz="4800" b="1" smtClean="0">
                <a:solidFill>
                  <a:schemeClr val="bg1"/>
                </a:solidFill>
                <a:latin typeface="+mn-lt"/>
              </a:rPr>
            </a:br>
            <a:r>
              <a:rPr lang="en-US" sz="4800" b="1" smtClean="0">
                <a:solidFill>
                  <a:schemeClr val="bg1"/>
                </a:solidFill>
                <a:latin typeface="+mn-lt"/>
              </a:rPr>
              <a:t>United Nations Children’s Fund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n-lt"/>
              </a:rPr>
              <a:t>U.N. “World Court”:</a:t>
            </a:r>
            <a:br>
              <a:rPr lang="en-US" sz="4800" b="1" smtClean="0">
                <a:solidFill>
                  <a:schemeClr val="bg1"/>
                </a:solidFill>
                <a:latin typeface="+mn-lt"/>
              </a:rPr>
            </a:br>
            <a:r>
              <a:rPr lang="en-US" sz="4800" b="1" smtClean="0">
                <a:solidFill>
                  <a:schemeClr val="bg1"/>
                </a:solidFill>
                <a:latin typeface="+mn-lt"/>
              </a:rPr>
              <a:t>International Court of Justice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International Organizations</vt:lpstr>
      <vt:lpstr>Benchmark: SS.7.C.4.2 Recognize government and citizen participation in international organizations. </vt:lpstr>
      <vt:lpstr>United Nations</vt:lpstr>
      <vt:lpstr>UN General Assembly</vt:lpstr>
      <vt:lpstr>U.N. Security Council</vt:lpstr>
      <vt:lpstr>UN Security Council Veto Power Permanent Members Have Veto</vt:lpstr>
      <vt:lpstr>U.N. Peacekeeping</vt:lpstr>
      <vt:lpstr>UNICEF: United Nations Children’s Fund</vt:lpstr>
      <vt:lpstr>U.N. “World Court”: International Court of Justice</vt:lpstr>
      <vt:lpstr>N.A.T.O.  North Atlantic Treaty Organization</vt:lpstr>
      <vt:lpstr>N.A.T.O. North Atlantic Treaty Organization</vt:lpstr>
      <vt:lpstr>N.A.T.O. North Atlantic Treaty Organization</vt:lpstr>
      <vt:lpstr>N.G.O. – Non-Governmental Organization International Red Cross &amp; Crescent</vt:lpstr>
      <vt:lpstr>N.G.O. – Non-Governmental Organization International Red Cross &amp; Crescent</vt:lpstr>
      <vt:lpstr>International N.G.O.’s   Non-Governmental Organizations</vt:lpstr>
      <vt:lpstr>WTO – World Trade Organization</vt:lpstr>
      <vt:lpstr>WTO – World Trade Organization</vt:lpstr>
      <vt:lpstr>NAFTA – North American Free Trade Agreement</vt:lpstr>
      <vt:lpstr>NAFTA – North American Free Trade Agreement</vt:lpstr>
      <vt:lpstr>International Organizations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Organizations</dc:title>
  <dc:creator>Windows User</dc:creator>
  <cp:lastModifiedBy>Heather Foss</cp:lastModifiedBy>
  <cp:revision>2</cp:revision>
  <dcterms:created xsi:type="dcterms:W3CDTF">2016-04-15T20:30:18Z</dcterms:created>
  <dcterms:modified xsi:type="dcterms:W3CDTF">2018-04-05T15:53:58Z</dcterms:modified>
</cp:coreProperties>
</file>